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18"/>
  </p:handoutMasterIdLst>
  <p:sldIdLst>
    <p:sldId id="256" r:id="rId2"/>
    <p:sldId id="283"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63" r:id="rId17"/>
  </p:sldIdLst>
  <p:sldSz cx="9144000" cy="6858000" type="screen4x3"/>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516F"/>
    <a:srgbClr val="FFE7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946" y="-30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C29957CF-5414-4005-B1C3-A9AEAC9CEB04}" type="datetimeFigureOut">
              <a:rPr lang="en-US" smtClean="0"/>
              <a:t>9/5/2021</a:t>
            </a:fld>
            <a:endParaRPr lang="en-US"/>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FC1F9AD3-3683-4F31-878C-ED388847CA29}" type="slidenum">
              <a:rPr lang="en-US" smtClean="0"/>
              <a:t>‹#›</a:t>
            </a:fld>
            <a:endParaRPr lang="en-US"/>
          </a:p>
        </p:txBody>
      </p:sp>
    </p:spTree>
    <p:extLst>
      <p:ext uri="{BB962C8B-B14F-4D97-AF65-F5344CB8AC3E}">
        <p14:creationId xmlns:p14="http://schemas.microsoft.com/office/powerpoint/2010/main" val="266840350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8076_MC_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784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A14A05-A464-A645-A690-A68892A39597}"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206894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A14A05-A464-A645-A690-A68892A39597}"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457924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A14A05-A464-A645-A690-A68892A39597}"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403880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7" name="Picture 6" descr="8076_MC_PP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3584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7" name="Picture 6" descr="8076_MC_PPT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04421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8" name="Picture 7" descr="8076_MC_PPT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40215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2" name="Picture 1" descr="8076_MC_PPT1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20861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0" name="Picture 9" descr="8076_MC_PPT1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9007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A14A05-A464-A645-A690-A68892A39597}" type="datetimeFigureOut">
              <a:rPr lang="en-US" smtClean="0"/>
              <a:t>9/5/2021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219830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A14A05-A464-A645-A690-A68892A39597}" type="datetimeFigureOut">
              <a:rPr lang="en-US" smtClean="0"/>
              <a:t>9/5/2021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2576731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A14A05-A464-A645-A690-A68892A39597}"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CB1F3-6435-3744-AD5F-6EE2976A7F08}" type="slidenum">
              <a:rPr lang="en-US" smtClean="0"/>
              <a:t>‹#›</a:t>
            </a:fld>
            <a:endParaRPr lang="en-US"/>
          </a:p>
        </p:txBody>
      </p:sp>
    </p:spTree>
    <p:extLst>
      <p:ext uri="{BB962C8B-B14F-4D97-AF65-F5344CB8AC3E}">
        <p14:creationId xmlns:p14="http://schemas.microsoft.com/office/powerpoint/2010/main" val="79566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14A05-A464-A645-A690-A68892A39597}" type="datetimeFigureOut">
              <a:rPr lang="en-US" smtClean="0"/>
              <a:t>9/5/2021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CB1F3-6435-3744-AD5F-6EE2976A7F08}" type="slidenum">
              <a:rPr lang="en-US" smtClean="0"/>
              <a:t>‹#›</a:t>
            </a:fld>
            <a:endParaRPr lang="en-US"/>
          </a:p>
        </p:txBody>
      </p:sp>
    </p:spTree>
    <p:extLst>
      <p:ext uri="{BB962C8B-B14F-4D97-AF65-F5344CB8AC3E}">
        <p14:creationId xmlns:p14="http://schemas.microsoft.com/office/powerpoint/2010/main" val="2282642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67921" y="4138726"/>
            <a:ext cx="5525079" cy="646715"/>
          </a:xfrm>
          <a:prstGeom prst="rect">
            <a:avLst/>
          </a:prstGeom>
          <a:noFill/>
        </p:spPr>
        <p:txBody>
          <a:bodyPr wrap="square" rtlCol="0">
            <a:spAutoFit/>
          </a:bodyPr>
          <a:lstStyle/>
          <a:p>
            <a:pPr>
              <a:lnSpc>
                <a:spcPct val="110000"/>
              </a:lnSpc>
            </a:pPr>
            <a:r>
              <a:rPr lang="en-US" sz="1650" dirty="0" smtClean="0">
                <a:solidFill>
                  <a:srgbClr val="FFE700"/>
                </a:solidFill>
                <a:latin typeface="Arial"/>
                <a:cs typeface="Arial"/>
              </a:rPr>
              <a:t>DSE5300 – Week 2 Lecture</a:t>
            </a:r>
          </a:p>
          <a:p>
            <a:pPr>
              <a:lnSpc>
                <a:spcPct val="110000"/>
              </a:lnSpc>
            </a:pPr>
            <a:r>
              <a:rPr lang="en-US" sz="1650" dirty="0" smtClean="0">
                <a:solidFill>
                  <a:srgbClr val="FFE700"/>
                </a:solidFill>
                <a:latin typeface="Arial"/>
                <a:cs typeface="Arial"/>
              </a:rPr>
              <a:t>September 7, 2021</a:t>
            </a:r>
            <a:endParaRPr lang="en-US" sz="1650" dirty="0">
              <a:solidFill>
                <a:srgbClr val="FFE700"/>
              </a:solidFill>
              <a:latin typeface="Arial"/>
              <a:cs typeface="Arial"/>
            </a:endParaRPr>
          </a:p>
        </p:txBody>
      </p:sp>
      <p:sp>
        <p:nvSpPr>
          <p:cNvPr id="2" name="TextBox 1"/>
          <p:cNvSpPr txBox="1"/>
          <p:nvPr/>
        </p:nvSpPr>
        <p:spPr>
          <a:xfrm>
            <a:off x="6290631" y="4913523"/>
            <a:ext cx="2544897" cy="584775"/>
          </a:xfrm>
          <a:prstGeom prst="rect">
            <a:avLst/>
          </a:prstGeom>
          <a:noFill/>
        </p:spPr>
        <p:txBody>
          <a:bodyPr wrap="square" rtlCol="0">
            <a:spAutoFit/>
          </a:bodyPr>
          <a:lstStyle/>
          <a:p>
            <a:r>
              <a:rPr lang="en-US" sz="1600" dirty="0" err="1" smtClean="0">
                <a:solidFill>
                  <a:schemeClr val="bg1"/>
                </a:solidFill>
              </a:rPr>
              <a:t>Fotios</a:t>
            </a:r>
            <a:r>
              <a:rPr lang="en-US" sz="1600" dirty="0" smtClean="0">
                <a:solidFill>
                  <a:schemeClr val="bg1"/>
                </a:solidFill>
              </a:rPr>
              <a:t> </a:t>
            </a:r>
            <a:r>
              <a:rPr lang="en-US" sz="1600" dirty="0" err="1" smtClean="0">
                <a:solidFill>
                  <a:schemeClr val="bg1"/>
                </a:solidFill>
              </a:rPr>
              <a:t>Kokkotos</a:t>
            </a:r>
            <a:r>
              <a:rPr lang="en-US" sz="1600" dirty="0" smtClean="0">
                <a:solidFill>
                  <a:schemeClr val="bg1"/>
                </a:solidFill>
              </a:rPr>
              <a:t>, PhD</a:t>
            </a:r>
            <a:endParaRPr lang="en-US" sz="1600" dirty="0">
              <a:solidFill>
                <a:schemeClr val="bg1"/>
              </a:solidFill>
            </a:endParaRPr>
          </a:p>
          <a:p>
            <a:r>
              <a:rPr lang="en-US" sz="1600" dirty="0" smtClean="0">
                <a:solidFill>
                  <a:schemeClr val="bg1"/>
                </a:solidFill>
              </a:rPr>
              <a:t>kokkotosf@merrimack.edu</a:t>
            </a:r>
            <a:endParaRPr lang="en-US" sz="1600" dirty="0">
              <a:solidFill>
                <a:schemeClr val="bg1"/>
              </a:solidFill>
            </a:endParaRPr>
          </a:p>
        </p:txBody>
      </p:sp>
    </p:spTree>
    <p:extLst>
      <p:ext uri="{BB962C8B-B14F-4D97-AF65-F5344CB8AC3E}">
        <p14:creationId xmlns:p14="http://schemas.microsoft.com/office/powerpoint/2010/main" val="6089077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Basic Data Flow </a:t>
            </a:r>
            <a:endParaRPr lang="en-US" sz="2800" b="1"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691" y="1450109"/>
            <a:ext cx="8617527" cy="4359564"/>
          </a:xfrm>
          <a:prstGeom prst="rect">
            <a:avLst/>
          </a:prstGeom>
        </p:spPr>
      </p:pic>
    </p:spTree>
    <p:extLst>
      <p:ext uri="{BB962C8B-B14F-4D97-AF65-F5344CB8AC3E}">
        <p14:creationId xmlns:p14="http://schemas.microsoft.com/office/powerpoint/2010/main" val="3196894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Personal Health Information (PHI)</a:t>
            </a:r>
            <a:endParaRPr lang="en-US" sz="2800" b="1" dirty="0">
              <a:solidFill>
                <a:schemeClr val="tx2"/>
              </a:solidFill>
            </a:endParaRPr>
          </a:p>
        </p:txBody>
      </p:sp>
      <p:sp>
        <p:nvSpPr>
          <p:cNvPr id="3" name="TextBox 2"/>
          <p:cNvSpPr txBox="1"/>
          <p:nvPr/>
        </p:nvSpPr>
        <p:spPr>
          <a:xfrm>
            <a:off x="1136073" y="2142836"/>
            <a:ext cx="7655387"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PHI is information about identifiable individuals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Under the data flow discussed, we have four possible scenarios to consider:</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smtClean="0"/>
              <a:t>It is mandatory to disclose PHI to a recipient, and no consent is required</a:t>
            </a:r>
          </a:p>
          <a:p>
            <a:pPr lvl="2"/>
            <a:r>
              <a:rPr lang="en-US" b="1" dirty="0" smtClean="0"/>
              <a:t>(no more discussion needed)</a:t>
            </a:r>
            <a:endParaRPr lang="en-US" b="1" dirty="0"/>
          </a:p>
          <a:p>
            <a:pPr marL="742950" lvl="1" indent="-285750">
              <a:buFont typeface="Arial" panose="020B0604020202020204" pitchFamily="34" charset="0"/>
              <a:buChar char="•"/>
            </a:pPr>
            <a:r>
              <a:rPr lang="en-US" dirty="0" smtClean="0"/>
              <a:t>PHI is used by an agent without consent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smtClean="0"/>
              <a:t>It is permitted by legislation to disclose PHI to a recipient without consent under the discretion of the custodian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smtClean="0"/>
              <a:t>The custodian must de-identify the PHI or obtain consent before disclosing the data to the recipient</a:t>
            </a:r>
            <a:endParaRPr lang="en-US" dirty="0"/>
          </a:p>
        </p:txBody>
      </p:sp>
    </p:spTree>
    <p:extLst>
      <p:ext uri="{BB962C8B-B14F-4D97-AF65-F5344CB8AC3E}">
        <p14:creationId xmlns:p14="http://schemas.microsoft.com/office/powerpoint/2010/main" val="10487978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Uses of health information by an Agent</a:t>
            </a:r>
            <a:endParaRPr lang="en-US" sz="2800" b="1" dirty="0">
              <a:solidFill>
                <a:schemeClr val="tx2"/>
              </a:solidFill>
            </a:endParaRPr>
          </a:p>
        </p:txBody>
      </p:sp>
      <p:sp>
        <p:nvSpPr>
          <p:cNvPr id="3" name="TextBox 2"/>
          <p:cNvSpPr txBox="1"/>
          <p:nvPr/>
        </p:nvSpPr>
        <p:spPr>
          <a:xfrm>
            <a:off x="1136073" y="2142836"/>
            <a:ext cx="7655387"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While agents are permitted to access PHI, it is often not necessary for them to have the data in identifiable form in order to perform their functions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It would be best to de-identify that information as a risk mitigation exercise, by considering the following three attack scenarios by an agent:</a:t>
            </a:r>
            <a:endParaRPr lang="en-US" dirty="0"/>
          </a:p>
          <a:p>
            <a:pPr lvl="2"/>
            <a:endParaRPr lang="en-US" b="1" dirty="0"/>
          </a:p>
          <a:p>
            <a:pPr marL="742950" lvl="1" indent="-285750">
              <a:buFont typeface="Arial" panose="020B0604020202020204" pitchFamily="34" charset="0"/>
              <a:buChar char="•"/>
            </a:pPr>
            <a:r>
              <a:rPr lang="en-US" dirty="0" smtClean="0"/>
              <a:t>An insider inadvertently or maliciously causing a data breach</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smtClean="0"/>
              <a:t>An insider determining the identify of individuals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smtClean="0"/>
              <a:t>Risk of data breaches at subcontractors</a:t>
            </a:r>
          </a:p>
          <a:p>
            <a:pPr lvl="1"/>
            <a:endParaRPr lang="en-US" dirty="0"/>
          </a:p>
        </p:txBody>
      </p:sp>
    </p:spTree>
    <p:extLst>
      <p:ext uri="{BB962C8B-B14F-4D97-AF65-F5344CB8AC3E}">
        <p14:creationId xmlns:p14="http://schemas.microsoft.com/office/powerpoint/2010/main" val="30142550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Uses of health information by an Agent</a:t>
            </a:r>
            <a:endParaRPr lang="en-US" sz="2800" b="1" dirty="0">
              <a:solidFill>
                <a:schemeClr val="tx2"/>
              </a:solidFill>
            </a:endParaRPr>
          </a:p>
        </p:txBody>
      </p:sp>
      <p:sp>
        <p:nvSpPr>
          <p:cNvPr id="3" name="TextBox 2"/>
          <p:cNvSpPr txBox="1"/>
          <p:nvPr/>
        </p:nvSpPr>
        <p:spPr>
          <a:xfrm>
            <a:off x="1136073" y="2142836"/>
            <a:ext cx="7655387"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Privacy and security </a:t>
            </a:r>
            <a:r>
              <a:rPr lang="en-US" u="sng" dirty="0" smtClean="0"/>
              <a:t>data breaches </a:t>
            </a:r>
            <a:r>
              <a:rPr lang="en-US" dirty="0" smtClean="0"/>
              <a:t>by insiders are relatively common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Internal breaches come from people who have legitimate access to the data, but whose behavior jeopardizes the firm’s security and privacy. About 27% of such breaches are due to insiders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Monetary losses from breaches were due to malicious and </a:t>
            </a:r>
            <a:r>
              <a:rPr lang="en-US" dirty="0" err="1" smtClean="0"/>
              <a:t>nonmalicious</a:t>
            </a:r>
            <a:r>
              <a:rPr lang="en-US" dirty="0" smtClean="0"/>
              <a:t> insiders. Examples: employees who have access to critical data and engage in unauthorized explorations, individuals who join an organization with the intent to commit some kind of fraud or employees who lose their laptop after they put sensitive information on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Bottom Line: If data sets used by custodians or subcontractors are not de-identified </a:t>
            </a:r>
            <a:r>
              <a:rPr lang="en-US" u="sng" dirty="0" smtClean="0"/>
              <a:t>properly, </a:t>
            </a:r>
            <a:r>
              <a:rPr lang="en-US" dirty="0" smtClean="0"/>
              <a:t>insiders have a unique ability to re-identify the records </a:t>
            </a:r>
            <a:endParaRPr lang="en-US" u="sng" dirty="0" smtClean="0"/>
          </a:p>
          <a:p>
            <a:pPr marL="285750" indent="-285750">
              <a:buFont typeface="Arial" panose="020B0604020202020204" pitchFamily="34" charset="0"/>
              <a:buChar char="•"/>
            </a:pPr>
            <a:endParaRPr lang="en-US" dirty="0"/>
          </a:p>
          <a:p>
            <a:pPr lvl="1"/>
            <a:endParaRPr lang="en-US" dirty="0"/>
          </a:p>
        </p:txBody>
      </p:sp>
    </p:spTree>
    <p:extLst>
      <p:ext uri="{BB962C8B-B14F-4D97-AF65-F5344CB8AC3E}">
        <p14:creationId xmlns:p14="http://schemas.microsoft.com/office/powerpoint/2010/main" val="1819827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Peeping and Snooping</a:t>
            </a:r>
            <a:endParaRPr lang="en-US" sz="2800" b="1" dirty="0">
              <a:solidFill>
                <a:schemeClr val="tx2"/>
              </a:solidFill>
            </a:endParaRPr>
          </a:p>
        </p:txBody>
      </p:sp>
      <p:sp>
        <p:nvSpPr>
          <p:cNvPr id="3" name="TextBox 2"/>
          <p:cNvSpPr txBox="1"/>
          <p:nvPr/>
        </p:nvSpPr>
        <p:spPr>
          <a:xfrm>
            <a:off x="1136073" y="2142836"/>
            <a:ext cx="7655387"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There is a growing phenomenon with electronic medical records – snooping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 It has been illustrated that even health care professionals and their staff are tempted to look at the medical information of other people that they know, famous people or even people that they do not know</a:t>
            </a:r>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r>
              <a:rPr lang="en-US" dirty="0" smtClean="0"/>
              <a:t>Spontaneous recognition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De-identification can protect against these types of attempts by making difficult for the culprit to determine PHI</a:t>
            </a:r>
          </a:p>
          <a:p>
            <a:pPr marL="285750" indent="-285750">
              <a:buFont typeface="Arial" panose="020B0604020202020204" pitchFamily="34" charset="0"/>
              <a:buChar char="•"/>
            </a:pPr>
            <a:endParaRPr lang="en-US" dirty="0"/>
          </a:p>
          <a:p>
            <a:pPr lvl="1"/>
            <a:endParaRPr lang="en-US" dirty="0"/>
          </a:p>
        </p:txBody>
      </p:sp>
    </p:spTree>
    <p:extLst>
      <p:ext uri="{BB962C8B-B14F-4D97-AF65-F5344CB8AC3E}">
        <p14:creationId xmlns:p14="http://schemas.microsoft.com/office/powerpoint/2010/main" val="25132398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954107"/>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Alternative Methods </a:t>
            </a:r>
            <a:r>
              <a:rPr lang="en-US" sz="2800" b="1" dirty="0" smtClean="0">
                <a:solidFill>
                  <a:schemeClr val="tx2"/>
                </a:solidFill>
              </a:rPr>
              <a:t>for Data Access: Do we still need de-identification?</a:t>
            </a:r>
            <a:endParaRPr lang="en-US" sz="2800" b="1"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545" y="1819564"/>
            <a:ext cx="7167419" cy="4350327"/>
          </a:xfrm>
          <a:prstGeom prst="rect">
            <a:avLst/>
          </a:prstGeom>
        </p:spPr>
      </p:pic>
    </p:spTree>
    <p:extLst>
      <p:ext uri="{BB962C8B-B14F-4D97-AF65-F5344CB8AC3E}">
        <p14:creationId xmlns:p14="http://schemas.microsoft.com/office/powerpoint/2010/main" val="1004910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1" y="2951017"/>
            <a:ext cx="6511636" cy="1138773"/>
          </a:xfrm>
          <a:prstGeom prst="rect">
            <a:avLst/>
          </a:prstGeom>
          <a:noFill/>
        </p:spPr>
        <p:txBody>
          <a:bodyPr wrap="square" rtlCol="0">
            <a:spAutoFit/>
          </a:bodyPr>
          <a:lstStyle/>
          <a:p>
            <a:pPr algn="ctr"/>
            <a:r>
              <a:rPr lang="en-US" sz="4800" dirty="0" smtClean="0">
                <a:solidFill>
                  <a:schemeClr val="bg1"/>
                </a:solidFill>
              </a:rPr>
              <a:t>Questions?</a:t>
            </a:r>
          </a:p>
          <a:p>
            <a:pPr algn="ctr"/>
            <a:r>
              <a:rPr lang="en-US" sz="2000" dirty="0" smtClean="0">
                <a:solidFill>
                  <a:schemeClr val="bg1"/>
                </a:solidFill>
              </a:rPr>
              <a:t>Check out Merrimack’s Data Science Minor!</a:t>
            </a:r>
            <a:endParaRPr lang="en-US" sz="2000" dirty="0">
              <a:solidFill>
                <a:schemeClr val="bg1"/>
              </a:solidFill>
            </a:endParaRPr>
          </a:p>
        </p:txBody>
      </p:sp>
    </p:spTree>
    <p:extLst>
      <p:ext uri="{BB962C8B-B14F-4D97-AF65-F5344CB8AC3E}">
        <p14:creationId xmlns:p14="http://schemas.microsoft.com/office/powerpoint/2010/main" val="2268320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The Spectrum of Risk for Data Access</a:t>
            </a:r>
            <a:endParaRPr lang="en-US" sz="2800" b="1"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20" y="1628402"/>
            <a:ext cx="7766809" cy="3486738"/>
          </a:xfrm>
          <a:prstGeom prst="rect">
            <a:avLst/>
          </a:prstGeom>
        </p:spPr>
      </p:pic>
      <p:sp>
        <p:nvSpPr>
          <p:cNvPr id="8" name="TextBox 7"/>
          <p:cNvSpPr txBox="1"/>
          <p:nvPr/>
        </p:nvSpPr>
        <p:spPr>
          <a:xfrm>
            <a:off x="1223783" y="5727032"/>
            <a:ext cx="5479257" cy="369332"/>
          </a:xfrm>
          <a:prstGeom prst="rect">
            <a:avLst/>
          </a:prstGeom>
          <a:noFill/>
        </p:spPr>
        <p:txBody>
          <a:bodyPr wrap="none" rtlCol="0">
            <a:spAutoFit/>
          </a:bodyPr>
          <a:lstStyle/>
          <a:p>
            <a:r>
              <a:rPr lang="en-US" dirty="0" smtClean="0"/>
              <a:t>As a data custodian, what type of access do you choose?</a:t>
            </a:r>
            <a:endParaRPr lang="en-US" dirty="0"/>
          </a:p>
        </p:txBody>
      </p:sp>
    </p:spTree>
    <p:extLst>
      <p:ext uri="{BB962C8B-B14F-4D97-AF65-F5344CB8AC3E}">
        <p14:creationId xmlns:p14="http://schemas.microsoft.com/office/powerpoint/2010/main" val="438923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Managing risk</a:t>
            </a:r>
            <a:endParaRPr lang="en-US" sz="2800" b="1" dirty="0">
              <a:solidFill>
                <a:schemeClr val="tx2"/>
              </a:solidFill>
            </a:endParaRPr>
          </a:p>
        </p:txBody>
      </p:sp>
      <p:sp>
        <p:nvSpPr>
          <p:cNvPr id="8" name="TextBox 7"/>
          <p:cNvSpPr txBox="1"/>
          <p:nvPr/>
        </p:nvSpPr>
        <p:spPr>
          <a:xfrm>
            <a:off x="1223783" y="5727032"/>
            <a:ext cx="7383688" cy="369332"/>
          </a:xfrm>
          <a:prstGeom prst="rect">
            <a:avLst/>
          </a:prstGeom>
          <a:noFill/>
        </p:spPr>
        <p:txBody>
          <a:bodyPr wrap="none" rtlCol="0">
            <a:spAutoFit/>
          </a:bodyPr>
          <a:lstStyle/>
          <a:p>
            <a:r>
              <a:rPr lang="en-US" dirty="0" smtClean="0"/>
              <a:t>The amount of de-identification can be varied to manage the transaction risk</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871926" y="-220006"/>
            <a:ext cx="3211286" cy="6858000"/>
          </a:xfrm>
          <a:prstGeom prst="rect">
            <a:avLst/>
          </a:prstGeom>
        </p:spPr>
      </p:pic>
    </p:spTree>
    <p:extLst>
      <p:ext uri="{BB962C8B-B14F-4D97-AF65-F5344CB8AC3E}">
        <p14:creationId xmlns:p14="http://schemas.microsoft.com/office/powerpoint/2010/main" val="3481480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What is De-Identification?</a:t>
            </a:r>
            <a:endParaRPr lang="en-US" sz="2800" b="1" dirty="0">
              <a:solidFill>
                <a:schemeClr val="tx2"/>
              </a:solidFill>
            </a:endParaRPr>
          </a:p>
        </p:txBody>
      </p:sp>
      <p:sp>
        <p:nvSpPr>
          <p:cNvPr id="4" name="TextBox 3"/>
          <p:cNvSpPr txBox="1"/>
          <p:nvPr/>
        </p:nvSpPr>
        <p:spPr>
          <a:xfrm>
            <a:off x="947451" y="2101174"/>
            <a:ext cx="7924175"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De-identification algorithms protect against inappropriate disclosure of personal information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There are two kinds of disclosure to be concerned: identity and attribute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If the adversary would be able to determine that record 5 belongs to patient Joe, then this is an identity disclosure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Attribute disclosure occurs when an adversary learns a sensitive attribute about a patient in the database with sufficiently high probability without knowing which specific record belongs to the patient.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Let’s review the following example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020390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Example of a Data Set with Lab Test Results</a:t>
            </a:r>
            <a:endParaRPr lang="en-US" sz="2800" b="1" dirty="0">
              <a:solidFill>
                <a:schemeClr val="tx2"/>
              </a:solidFill>
            </a:endParaRPr>
          </a:p>
        </p:txBody>
      </p:sp>
      <p:sp>
        <p:nvSpPr>
          <p:cNvPr id="5" name="TextBox 4"/>
          <p:cNvSpPr txBox="1"/>
          <p:nvPr/>
        </p:nvSpPr>
        <p:spPr>
          <a:xfrm>
            <a:off x="7426036" y="2835564"/>
            <a:ext cx="1588655" cy="923330"/>
          </a:xfrm>
          <a:prstGeom prst="rect">
            <a:avLst/>
          </a:prstGeom>
          <a:noFill/>
        </p:spPr>
        <p:txBody>
          <a:bodyPr wrap="square" rtlCol="0">
            <a:spAutoFit/>
          </a:bodyPr>
          <a:lstStyle/>
          <a:p>
            <a:r>
              <a:rPr lang="en-US" dirty="0" smtClean="0"/>
              <a:t>Can you spot an attribute disclosure?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5" y="1385454"/>
            <a:ext cx="4498109" cy="4830619"/>
          </a:xfrm>
          <a:prstGeom prst="rect">
            <a:avLst/>
          </a:prstGeom>
        </p:spPr>
      </p:pic>
    </p:spTree>
    <p:extLst>
      <p:ext uri="{BB962C8B-B14F-4D97-AF65-F5344CB8AC3E}">
        <p14:creationId xmlns:p14="http://schemas.microsoft.com/office/powerpoint/2010/main" val="3911661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What is De-Identification?</a:t>
            </a:r>
            <a:endParaRPr lang="en-US" sz="2800" b="1" dirty="0">
              <a:solidFill>
                <a:schemeClr val="tx2"/>
              </a:solidFill>
            </a:endParaRPr>
          </a:p>
        </p:txBody>
      </p:sp>
      <p:sp>
        <p:nvSpPr>
          <p:cNvPr id="4" name="TextBox 3"/>
          <p:cNvSpPr txBox="1"/>
          <p:nvPr/>
        </p:nvSpPr>
        <p:spPr>
          <a:xfrm>
            <a:off x="947451" y="2101174"/>
            <a:ext cx="7924175"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Our society primarily focuses on identity disclosure and protections against it. Here is why: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Current legislation and regulations only require protection against identity disclosure when a dataset is de-identified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Protections against attribute disclosure would destroy data utility</a:t>
            </a:r>
          </a:p>
          <a:p>
            <a:endParaRPr lang="en-US" dirty="0"/>
          </a:p>
          <a:p>
            <a:pPr marL="285750" indent="-285750">
              <a:buFont typeface="Arial" panose="020B0604020202020204" pitchFamily="34" charset="0"/>
              <a:buChar char="•"/>
            </a:pPr>
            <a:r>
              <a:rPr lang="en-US" dirty="0" smtClean="0"/>
              <a:t>For the rest of this course, we will concentrate on health care data applications</a:t>
            </a:r>
          </a:p>
          <a:p>
            <a:pPr marL="742950" lvl="1" indent="-285750">
              <a:buFont typeface="Arial" panose="020B0604020202020204" pitchFamily="34" charset="0"/>
              <a:buChar char="•"/>
            </a:pPr>
            <a:r>
              <a:rPr lang="en-US" dirty="0" smtClean="0"/>
              <a:t>But, most (if not all) of these notes can be applied to any industry!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83799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What is HIPAA?</a:t>
            </a:r>
            <a:endParaRPr lang="en-US" sz="2800" b="1" dirty="0">
              <a:solidFill>
                <a:schemeClr val="tx2"/>
              </a:solidFill>
            </a:endParaRPr>
          </a:p>
        </p:txBody>
      </p:sp>
      <p:sp>
        <p:nvSpPr>
          <p:cNvPr id="4" name="TextBox 3"/>
          <p:cNvSpPr txBox="1"/>
          <p:nvPr/>
        </p:nvSpPr>
        <p:spPr>
          <a:xfrm>
            <a:off x="947451" y="2101174"/>
            <a:ext cx="7924175"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HIPAA: Health Insurance Policy and Accountability Act</a:t>
            </a:r>
          </a:p>
          <a:p>
            <a:endParaRPr lang="en-US" dirty="0"/>
          </a:p>
          <a:p>
            <a:pPr marL="285750" indent="-285750">
              <a:buFont typeface="Arial" panose="020B0604020202020204" pitchFamily="34" charset="0"/>
              <a:buChar char="•"/>
            </a:pPr>
            <a:r>
              <a:rPr lang="en-US" dirty="0" smtClean="0"/>
              <a:t>The HIPAA Privacy Rule de-identification standards has focused on protections against identity disclosure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HIPAA does not address identifiability risks from attribute disclosure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There are two standards in the HIPAA privacy rule: The 18 Safe Harbor Elements and the </a:t>
            </a:r>
            <a:r>
              <a:rPr lang="en-US" b="1" dirty="0" smtClean="0"/>
              <a:t>Statistical Method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878278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Safe Harbor</a:t>
            </a:r>
            <a:endParaRPr lang="en-US" sz="2800" b="1" dirty="0">
              <a:solidFill>
                <a:schemeClr val="tx2"/>
              </a:solidFill>
            </a:endParaRPr>
          </a:p>
        </p:txBody>
      </p:sp>
      <p:sp>
        <p:nvSpPr>
          <p:cNvPr id="4" name="TextBox 3"/>
          <p:cNvSpPr txBox="1"/>
          <p:nvPr/>
        </p:nvSpPr>
        <p:spPr>
          <a:xfrm>
            <a:off x="947451" y="2101174"/>
            <a:ext cx="7924175"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This method requires identifiers of the individual, or of relatives, employers, or household members of the individual, to be removed. Examples: names, all geographic subdivisions smaller than a state, all elements of dates, telephone numbers, fax numbers, emails, social security numbers, etc.</a:t>
            </a:r>
          </a:p>
          <a:p>
            <a:endParaRPr lang="en-US" dirty="0"/>
          </a:p>
          <a:p>
            <a:pPr marL="285750" indent="-285750">
              <a:buFont typeface="Arial" panose="020B0604020202020204" pitchFamily="34" charset="0"/>
              <a:buChar char="•"/>
            </a:pPr>
            <a:r>
              <a:rPr lang="en-US" dirty="0" smtClean="0"/>
              <a:t>Safe Harbor compliant data can still have a high risk of re-identification and it loses its utility fast!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563567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7451" y="738130"/>
            <a:ext cx="7844009" cy="523220"/>
          </a:xfrm>
          <a:prstGeom prst="rect">
            <a:avLst/>
          </a:prstGeom>
          <a:solidFill>
            <a:schemeClr val="tx2">
              <a:lumMod val="20000"/>
              <a:lumOff val="80000"/>
            </a:schemeClr>
          </a:solidFill>
        </p:spPr>
        <p:txBody>
          <a:bodyPr wrap="square" rtlCol="0">
            <a:spAutoFit/>
          </a:bodyPr>
          <a:lstStyle/>
          <a:p>
            <a:pPr algn="ctr"/>
            <a:r>
              <a:rPr lang="en-US" sz="2800" b="1" dirty="0" smtClean="0">
                <a:solidFill>
                  <a:schemeClr val="tx2"/>
                </a:solidFill>
              </a:rPr>
              <a:t>Statistical Method</a:t>
            </a:r>
            <a:endParaRPr lang="en-US" sz="2800" b="1"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570182"/>
            <a:ext cx="8044873" cy="4590473"/>
          </a:xfrm>
          <a:prstGeom prst="rect">
            <a:avLst/>
          </a:prstGeom>
        </p:spPr>
      </p:pic>
    </p:spTree>
    <p:extLst>
      <p:ext uri="{BB962C8B-B14F-4D97-AF65-F5344CB8AC3E}">
        <p14:creationId xmlns:p14="http://schemas.microsoft.com/office/powerpoint/2010/main" val="3882600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2622</TotalTime>
  <Words>752</Words>
  <Application>Microsoft Office PowerPoint</Application>
  <PresentationFormat>On-screen Show (4:3)</PresentationFormat>
  <Paragraphs>86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dc:creator>
  <cp:lastModifiedBy>Kokkotos, Fotios</cp:lastModifiedBy>
  <cp:revision>131</cp:revision>
  <cp:lastPrinted>2018-01-30T18:30:24Z</cp:lastPrinted>
  <dcterms:created xsi:type="dcterms:W3CDTF">2016-02-04T16:33:43Z</dcterms:created>
  <dcterms:modified xsi:type="dcterms:W3CDTF">2021-09-06T03:04:08Z</dcterms:modified>
</cp:coreProperties>
</file>